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6" r:id="rId4"/>
    <p:sldId id="343" r:id="rId5"/>
    <p:sldId id="294" r:id="rId6"/>
    <p:sldId id="307" r:id="rId7"/>
    <p:sldId id="305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45" r:id="rId18"/>
    <p:sldId id="346" r:id="rId19"/>
    <p:sldId id="347" r:id="rId20"/>
    <p:sldId id="348" r:id="rId21"/>
    <p:sldId id="350" r:id="rId22"/>
    <p:sldId id="349" r:id="rId23"/>
    <p:sldId id="364" r:id="rId24"/>
    <p:sldId id="360" r:id="rId25"/>
    <p:sldId id="362" r:id="rId26"/>
    <p:sldId id="359" r:id="rId27"/>
    <p:sldId id="363" r:id="rId28"/>
    <p:sldId id="361" r:id="rId29"/>
    <p:sldId id="344" r:id="rId30"/>
    <p:sldId id="352" r:id="rId31"/>
    <p:sldId id="357" r:id="rId32"/>
    <p:sldId id="353" r:id="rId33"/>
    <p:sldId id="365" r:id="rId34"/>
    <p:sldId id="270" r:id="rId35"/>
    <p:sldId id="321" r:id="rId36"/>
  </p:sldIdLst>
  <p:sldSz cx="12192000" cy="6858000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Hansen" initials="BH" lastIdx="0" clrIdx="0">
    <p:extLst>
      <p:ext uri="{19B8F6BF-5375-455C-9EA6-DF929625EA0E}">
        <p15:presenceInfo xmlns:p15="http://schemas.microsoft.com/office/powerpoint/2012/main" userId="S-1-5-21-2487394373-3169202642-898027040-1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66229" autoAdjust="0"/>
  </p:normalViewPr>
  <p:slideViewPr>
    <p:cSldViewPr snapToGrid="0">
      <p:cViewPr varScale="1">
        <p:scale>
          <a:sx n="89" d="100"/>
          <a:sy n="89" d="100"/>
        </p:scale>
        <p:origin x="12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-15816"/>
    </p:cViewPr>
  </p:sorterViewPr>
  <p:notesViewPr>
    <p:cSldViewPr snapToGrid="0"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0FFE-2E15-4B57-B86B-698EFA033E16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C4E0-5E44-4C92-88D0-77AB0D130E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61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tider der er angivet her er baseret på et skøn.</a:t>
            </a:r>
          </a:p>
          <a:p>
            <a:endParaRPr lang="da-DK" dirty="0"/>
          </a:p>
          <a:p>
            <a:r>
              <a:rPr lang="da-DK" dirty="0"/>
              <a:t>Vi vil bestræbe os på at det tidsrum som renoveringen forestår bliver så kort som overhovedet muligt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15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76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0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79425" y="790575"/>
            <a:ext cx="61404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Hvis</a:t>
            </a:r>
            <a:r>
              <a:rPr lang="da-DK" baseline="0" dirty="0"/>
              <a:t> I selv finder et sted at bo – men ikke flytter jeres indbo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76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Dyrere – dårligere 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296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Sådan her ser</a:t>
            </a:r>
            <a:r>
              <a:rPr lang="da-DK" baseline="0" dirty="0"/>
              <a:t> stemmesedlen ud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8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Model 1 stiger med 10</a:t>
            </a:r>
            <a:r>
              <a:rPr lang="da-DK" baseline="0" dirty="0"/>
              <a:t> % </a:t>
            </a:r>
          </a:p>
          <a:p>
            <a:endParaRPr lang="da-DK" baseline="0" dirty="0"/>
          </a:p>
          <a:p>
            <a:r>
              <a:rPr lang="da-DK" baseline="0" dirty="0"/>
              <a:t>Model 2 stiger med 69 %</a:t>
            </a:r>
          </a:p>
          <a:p>
            <a:endParaRPr lang="da-DK" baseline="0" dirty="0"/>
          </a:p>
          <a:p>
            <a:r>
              <a:rPr lang="da-DK" baseline="0" dirty="0"/>
              <a:t>Model 3 stiger med 44 %</a:t>
            </a:r>
          </a:p>
          <a:p>
            <a:endParaRPr lang="da-DK" baseline="0" dirty="0"/>
          </a:p>
          <a:p>
            <a:r>
              <a:rPr lang="da-DK" baseline="0" dirty="0"/>
              <a:t>Selv uden boligforeningens støtte vil Model 1 være den billigste med en stigning på 34 %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2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796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ender på 66 % i 2051 Den valgte model er den billigste,</a:t>
            </a:r>
            <a:r>
              <a:rPr lang="da-DK" baseline="0" dirty="0"/>
              <a:t> hver eneste år i lånets løbetid.</a:t>
            </a:r>
            <a:endParaRPr lang="da-DK" dirty="0"/>
          </a:p>
          <a:p>
            <a:endParaRPr lang="da-DK" dirty="0"/>
          </a:p>
          <a:p>
            <a:r>
              <a:rPr lang="da-DK" baseline="0" dirty="0"/>
              <a:t>År 1 – model 1 uden støtte 34 % År 15 – 50 %</a:t>
            </a:r>
          </a:p>
          <a:p>
            <a:r>
              <a:rPr lang="da-DK" baseline="0" dirty="0"/>
              <a:t>År 1 – model 2 uden støtte 46 % År 15 – 59 %</a:t>
            </a:r>
          </a:p>
          <a:p>
            <a:r>
              <a:rPr lang="da-DK" baseline="0" dirty="0"/>
              <a:t>År 1 – model 3 uden støtte 69 % År 15 – 69 %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C4E0-5E44-4C92-88D0-77AB0D130E35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76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F60E7-0237-40DA-9E39-24346076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F1CA02-977A-4CC6-9E07-28F517879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783D23-E4CA-4A7A-9E04-23D1F9A7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708651-B050-4B54-A5A5-73F9C722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ECF5C-6A29-4CC5-B56F-1C9DBBF9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2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4DB45-C369-4580-9AA9-66F6F170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339520-8E9F-4CC8-8B60-9B16FA576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AFEEF5-D16F-4377-9E59-38DC2EC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903FFC-F65B-4A0F-BF41-7AEA1EE7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607803-3963-4581-8AE8-ABACCB55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3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3C3936D-E0B8-4B5C-A317-A5535F0AA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1176BB-5B3A-4C18-BF32-BA19D57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CB50D1-93F2-46B3-92B9-21DFB080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EC9E77-AD65-41FB-9B6D-DF9CC4EF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C1584B-1A0A-4BD1-9424-7FBD0EF8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832EA-7096-4E47-8CB4-458F437E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B54E17-7371-453B-8814-07854839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E8FF0C-CC13-412D-A8A0-79730ECF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35E043-428C-4376-AF36-964E823E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D78BDC-BEF8-4981-BE90-2AFBDC08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00B46-1C53-4B95-BCCE-31000A2A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D2D4F7-64BD-48E9-81B6-DCF1004F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8F7C99-80CB-46C8-B1D2-7B74AAF4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38BCCD-1597-4456-AE9E-8094001D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8C2E14-A28A-408D-885C-C3D16E81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1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6856C-C272-4FB9-A039-A5D8E42C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CB3214-C2B5-44BF-A63F-198B2ADC9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F614613-49A5-4024-A92B-D4359591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F4EB6F-DAB4-4BD0-8D85-17CDFB9F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4FAC45-18D3-4473-AA3D-D250D176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C6FAB6A-33C1-4EF6-86D9-299969B1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8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AD5D5-DA8C-4DD3-8499-9E42EE5D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EBD457-037E-4A72-AAE6-DCB37AC0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FB1CC6-78E9-4382-80B9-51A00E397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F30043-6CAA-4823-BCA6-9A7559B64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AE0489-8976-42FE-B2C2-FDC664F4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815C8AD-F473-4538-9246-8768134C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A2C919-5B09-4657-8C7A-14D7100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2B2DD3-852F-48DB-9F22-B2FE4A33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9C7B7-6300-44A7-BE99-6324BA4F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333311-719F-4DEE-B226-5A5A8199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EC04DE-CD5F-404A-91AB-351BF2CA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921685-238A-4FF4-ADBD-B99A6566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1687C6-E617-4DF0-81D5-69153AE3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3509BE6-70E2-4F92-A4C8-940FD5BD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CA293F-452E-432D-91D8-FD5C0A7C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7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D458-5DF7-40C3-8C28-EA17F61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3EAC9A-802F-46F9-9BE8-90B7BFB8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1FCCF2-14E3-4F14-BCD7-FB0748D9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06A2EA-B0C1-44A0-B992-500D8D91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AA2AFC-B54A-428C-A394-6A058CE3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774B69-84AD-43A5-81BC-14B5DC52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6A080-97C6-474F-962F-362A6935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43619C7-594A-47A1-8EFF-1E426BA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428BF1-8663-4BDA-B201-CD690B979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8CDDA7-F5F5-4C5A-ADEC-0291FD69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F6DD52-460F-4084-904B-A0D7E216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FC597F-22A1-45D1-B428-514714E6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5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F84AF9F-6D6D-42F5-A057-C6B1673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453C58-1393-4A6C-962E-9A1AD667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D8B2EA-2DA2-46D4-AAA2-282D328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16CB-5276-43BF-B6F9-6AECA2A27F1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BDAB39-A72E-408C-8F01-67114818F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8E214B-4C07-4306-BF19-F0F92AEBB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59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3" name="drumroll.wav"/>
          </p:stSnd>
        </p:sndAc>
      </p:transition>
    </mc:Choice>
    <mc:Fallback xmlns="">
      <p:transition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4FB61-71B5-417D-95D1-97F411901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826" y="1216405"/>
            <a:ext cx="9144000" cy="1286880"/>
          </a:xfrm>
        </p:spPr>
        <p:txBody>
          <a:bodyPr>
            <a:normAutofit/>
          </a:bodyPr>
          <a:lstStyle/>
          <a:p>
            <a:r>
              <a:rPr lang="da-DK" dirty="0"/>
              <a:t>Vejlby Hus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63DCBA-4AFB-47EF-B4F3-1E929FBAA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826" y="307353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a-DK" sz="4000" dirty="0"/>
              <a:t>Beboerinformationsmøde nr. 2 </a:t>
            </a:r>
          </a:p>
          <a:p>
            <a:r>
              <a:rPr lang="da-DK" sz="3200" dirty="0" err="1"/>
              <a:t>Landsbyggefondstøttet</a:t>
            </a:r>
            <a:r>
              <a:rPr lang="da-DK" sz="3200" dirty="0"/>
              <a:t> renovering</a:t>
            </a:r>
          </a:p>
          <a:p>
            <a:r>
              <a:rPr lang="da-DK" dirty="0"/>
              <a:t>den 27. november 2018</a:t>
            </a:r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BC990915-E73B-436C-A272-6251425A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09CA066-3F01-44BB-9748-A8B3EE1A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28" y="0"/>
            <a:ext cx="9726343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7748C16-C555-4FC1-B6AE-139F3CCC086E}"/>
              </a:ext>
            </a:extLst>
          </p:cNvPr>
          <p:cNvSpPr/>
          <p:nvPr/>
        </p:nvSpPr>
        <p:spPr>
          <a:xfrm>
            <a:off x="1753299" y="5939406"/>
            <a:ext cx="9076888" cy="74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1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941823C-DD35-42A2-BEF7-1B60CFB29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75" y="-188752"/>
            <a:ext cx="9726343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6B90D07-BAF8-44DC-9338-C18F9F5B6242}"/>
              </a:ext>
            </a:extLst>
          </p:cNvPr>
          <p:cNvSpPr/>
          <p:nvPr/>
        </p:nvSpPr>
        <p:spPr>
          <a:xfrm>
            <a:off x="1778466" y="5813572"/>
            <a:ext cx="9172316" cy="66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4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1E01F26-02DD-401A-817D-A11528F2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28" y="0"/>
            <a:ext cx="9726343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CBA9BDF-8292-493A-8D93-BCCF9AAB32F1}"/>
              </a:ext>
            </a:extLst>
          </p:cNvPr>
          <p:cNvSpPr/>
          <p:nvPr/>
        </p:nvSpPr>
        <p:spPr>
          <a:xfrm>
            <a:off x="1761688" y="6056852"/>
            <a:ext cx="9437615" cy="62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4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D943198-2281-4B8B-BF95-6FF24E07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28" y="0"/>
            <a:ext cx="9726343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BCDA331-AC7F-46F7-B0A6-3789B1AEC301}"/>
              </a:ext>
            </a:extLst>
          </p:cNvPr>
          <p:cNvSpPr/>
          <p:nvPr/>
        </p:nvSpPr>
        <p:spPr>
          <a:xfrm>
            <a:off x="1837188" y="6040073"/>
            <a:ext cx="9185945" cy="66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8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A53AF63-E679-4F82-A196-5E8860C60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28" y="0"/>
            <a:ext cx="9726343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894C7AB-1478-4A13-97D6-D92E6AC6F474}"/>
              </a:ext>
            </a:extLst>
          </p:cNvPr>
          <p:cNvSpPr/>
          <p:nvPr/>
        </p:nvSpPr>
        <p:spPr>
          <a:xfrm>
            <a:off x="1770077" y="6073630"/>
            <a:ext cx="9726343" cy="62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0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>
            <a:normAutofit fontScale="90000"/>
          </a:bodyPr>
          <a:lstStyle/>
          <a:p>
            <a:r>
              <a:rPr lang="da-DK" dirty="0"/>
              <a:t>Gennemgang af overordnet tidsplan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 fontScale="77500" lnSpcReduction="20000"/>
          </a:bodyPr>
          <a:lstStyle/>
          <a:p>
            <a:r>
              <a:rPr lang="da-DK" sz="3200" dirty="0">
                <a:solidFill>
                  <a:schemeClr val="tx1"/>
                </a:solidFill>
              </a:rPr>
              <a:t>Oktober – december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Beboerdemokratisk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Afstemning om renoveringsprojektet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sz="3100" dirty="0">
                <a:solidFill>
                  <a:schemeClr val="tx1"/>
                </a:solidFill>
              </a:rPr>
              <a:t>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Udarbejdelse og godkendelse af skema A i kommune og LBF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Udarbejdelser af projektmateriale, udbud, licitation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Orientering om genhusning og individuelle samtaler.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Godkendelse af skema B i kommune og LBF</a:t>
            </a:r>
          </a:p>
          <a:p>
            <a:endParaRPr lang="da-DK" sz="3100" dirty="0">
              <a:solidFill>
                <a:schemeClr val="tx1"/>
              </a:solidFill>
            </a:endParaRPr>
          </a:p>
          <a:p>
            <a:r>
              <a:rPr lang="da-DK" sz="3100" dirty="0">
                <a:solidFill>
                  <a:schemeClr val="tx1"/>
                </a:solidFill>
              </a:rPr>
              <a:t>2020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Genhusning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Byggepladsetablering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Opstart af renoveringsarbejdet</a:t>
            </a:r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100" dirty="0"/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8498B676-F46A-43D1-8FF9-3E500A1C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>
            <a:normAutofit fontScale="90000"/>
          </a:bodyPr>
          <a:lstStyle/>
          <a:p>
            <a:r>
              <a:rPr lang="da-DK" dirty="0"/>
              <a:t>Gennemgang af overordnet tidsplan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chemeClr val="tx1"/>
                </a:solidFill>
              </a:rPr>
              <a:t>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Løbende indflytning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Aflevering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Skema C godkendes i kommune og LBF</a:t>
            </a:r>
          </a:p>
          <a:p>
            <a:endParaRPr lang="da-DK" sz="2200" dirty="0">
              <a:solidFill>
                <a:schemeClr val="tx1"/>
              </a:solidFill>
            </a:endParaRPr>
          </a:p>
          <a:p>
            <a:r>
              <a:rPr lang="da-DK" sz="3100" dirty="0">
                <a:solidFill>
                  <a:schemeClr val="tx1"/>
                </a:solidFill>
              </a:rPr>
              <a:t>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1 års gennemgang</a:t>
            </a:r>
          </a:p>
          <a:p>
            <a:endParaRPr lang="da-DK" sz="2200" dirty="0">
              <a:solidFill>
                <a:schemeClr val="tx1"/>
              </a:solidFill>
            </a:endParaRPr>
          </a:p>
          <a:p>
            <a:r>
              <a:rPr lang="da-DK" sz="3100" dirty="0">
                <a:solidFill>
                  <a:schemeClr val="tx1"/>
                </a:solidFill>
              </a:rPr>
              <a:t>2026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5 års gennemgang</a:t>
            </a:r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100" dirty="0"/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6" name="Picture 2" descr="Total+n">
            <a:extLst>
              <a:ext uri="{FF2B5EF4-FFF2-40B4-BE49-F238E27FC236}">
                <a16:creationId xmlns:a16="http://schemas.microsoft.com/office/drawing/2014/main" id="{95C50933-6E34-46E9-A5F9-CEC4581D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Hvad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4" y="2362885"/>
            <a:ext cx="9152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Genhusning betyder at I skal flytte ud af jeres bolig i den tid renoveringen foregår.</a:t>
            </a:r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785FA1A0-41E8-4F48-8468-D276C881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Hvem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5" y="2029510"/>
            <a:ext cx="9152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I de 18 boliger i stueetagen der laves tilgængelighed skal beboerne genhuses.</a:t>
            </a:r>
          </a:p>
          <a:p>
            <a:r>
              <a:rPr lang="da-DK" sz="2400" dirty="0"/>
              <a:t>Ca. 6 mdr.</a:t>
            </a:r>
          </a:p>
          <a:p>
            <a:endParaRPr lang="da-DK" sz="2400" dirty="0"/>
          </a:p>
          <a:p>
            <a:r>
              <a:rPr lang="da-DK" sz="2400" dirty="0"/>
              <a:t>13 ungdomsboliger skal genhuses </a:t>
            </a:r>
          </a:p>
          <a:p>
            <a:r>
              <a:rPr lang="da-DK" sz="2400" dirty="0"/>
              <a:t>Ca. 2-3 mdr.</a:t>
            </a:r>
          </a:p>
          <a:p>
            <a:endParaRPr lang="da-DK" sz="2400" dirty="0"/>
          </a:p>
          <a:p>
            <a:r>
              <a:rPr lang="da-DK" sz="2400" dirty="0"/>
              <a:t>31 familieboliger (frivillig)</a:t>
            </a:r>
          </a:p>
          <a:p>
            <a:r>
              <a:rPr lang="da-DK" sz="2400" dirty="0"/>
              <a:t>Ca. 2-3 mdr.</a:t>
            </a:r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4408BBFB-0656-4D13-8A3C-6594E3AD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Midlertidig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5" y="2029510"/>
            <a:ext cx="9152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Vi vil leje en række møblerede </a:t>
            </a:r>
            <a:r>
              <a:rPr lang="da-DK" sz="2400" dirty="0" err="1"/>
              <a:t>pavillioner</a:t>
            </a:r>
            <a:r>
              <a:rPr lang="da-DK" sz="2400" dirty="0"/>
              <a:t> som vil blive anvendt til formålet.</a:t>
            </a:r>
          </a:p>
          <a:p>
            <a:endParaRPr lang="da-DK" sz="2400" dirty="0"/>
          </a:p>
          <a:p>
            <a:r>
              <a:rPr lang="da-DK" sz="2400" dirty="0"/>
              <a:t>I særlige tilfælde vil vi også kunne tilbyde genhusning i boliger i andre afdelinger i boligforeningen.</a:t>
            </a:r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D82CCE27-FA38-4763-A60D-DFDC8BE7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Velkomst og præsentation </a:t>
            </a:r>
            <a:r>
              <a:rPr lang="da-DK" sz="2000" dirty="0">
                <a:solidFill>
                  <a:schemeClr val="tx1"/>
                </a:solidFill>
              </a:rPr>
              <a:t>v.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chemeClr val="tx1"/>
                </a:solidFill>
              </a:rPr>
              <a:t>Lise Behrendt formand afd. 14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Gennemgang af planlagte renoveringsarbejder </a:t>
            </a:r>
            <a:r>
              <a:rPr lang="da-DK" sz="2000" dirty="0">
                <a:solidFill>
                  <a:schemeClr val="tx1"/>
                </a:solidFill>
              </a:rPr>
              <a:t>v. Birgitte Hansen, D.A.I.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Gennemgang af skitseprojekt </a:t>
            </a:r>
            <a:r>
              <a:rPr lang="da-DK" sz="2000" dirty="0">
                <a:solidFill>
                  <a:schemeClr val="tx1"/>
                </a:solidFill>
              </a:rPr>
              <a:t>v. Birgitte Hansen, D.A.I.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Gennemgang af overordnet tidsplan </a:t>
            </a:r>
            <a:r>
              <a:rPr lang="da-DK" sz="2000" dirty="0">
                <a:solidFill>
                  <a:schemeClr val="tx1"/>
                </a:solidFill>
              </a:rPr>
              <a:t>v. Birgitte Hansen, D.A.I.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Gennemgang af genhusningspolitik, </a:t>
            </a:r>
            <a:r>
              <a:rPr lang="da-DK" sz="2000" dirty="0">
                <a:solidFill>
                  <a:schemeClr val="tx1"/>
                </a:solidFill>
              </a:rPr>
              <a:t>v. Bjarne Wissing, BF 10. marts 1943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Gennemgang af fremtidige huslejer, </a:t>
            </a:r>
            <a:r>
              <a:rPr lang="da-DK" sz="2000" dirty="0">
                <a:solidFill>
                  <a:schemeClr val="tx1"/>
                </a:solidFill>
              </a:rPr>
              <a:t>v. Bjarne Wissing , BF 10. marts 1943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Eventuelt</a:t>
            </a:r>
          </a:p>
          <a:p>
            <a:endParaRPr lang="da-DK" dirty="0"/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D8936C19-BA5E-4545-8CC8-FF9A312D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0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Husleje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5" y="2029510"/>
            <a:ext cx="9152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Vi betaler for en standart flytning dvs. I selv pakker jeres ting i kasser, og der kommer et flyttefirma og flytter dem for jer.</a:t>
            </a:r>
          </a:p>
          <a:p>
            <a:r>
              <a:rPr lang="da-DK" sz="2400" dirty="0"/>
              <a:t>	- Ved særlige behov tager vi hånd om det</a:t>
            </a:r>
          </a:p>
          <a:p>
            <a:r>
              <a:rPr lang="da-DK" sz="2400" dirty="0"/>
              <a:t>Du får dine møbler opmagasineret</a:t>
            </a:r>
          </a:p>
          <a:p>
            <a:r>
              <a:rPr lang="da-DK" sz="2400" dirty="0"/>
              <a:t>Det gælder både, når I flytter ud, og når I flytter tilbage.</a:t>
            </a:r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146A1FC2-AB96-4E9D-909D-193CF191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Finder selv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5" y="2029510"/>
            <a:ext cx="915238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Midlertidig genhusning – Hvis du selv finder genhusning </a:t>
            </a:r>
          </a:p>
          <a:p>
            <a:endParaRPr lang="da-DK" sz="2400" dirty="0"/>
          </a:p>
          <a:p>
            <a:r>
              <a:rPr lang="da-DK" sz="2400" dirty="0"/>
              <a:t>	Ingen husleje</a:t>
            </a:r>
          </a:p>
          <a:p>
            <a:endParaRPr lang="da-DK" sz="2400" dirty="0"/>
          </a:p>
          <a:p>
            <a:r>
              <a:rPr lang="da-DK" sz="2400" dirty="0"/>
              <a:t>Hvis du selv flytter dit indbo</a:t>
            </a:r>
          </a:p>
          <a:p>
            <a:endParaRPr lang="da-DK" sz="2400" dirty="0"/>
          </a:p>
          <a:p>
            <a:r>
              <a:rPr lang="da-DK" sz="2400" dirty="0"/>
              <a:t>	10.000 kr. i tilskud for ungdomsboligerne</a:t>
            </a:r>
          </a:p>
          <a:p>
            <a:r>
              <a:rPr lang="da-DK" sz="2400" dirty="0"/>
              <a:t>	15.000 kr. i tilskud for familieboligerne</a:t>
            </a:r>
          </a:p>
          <a:p>
            <a:r>
              <a:rPr lang="da-DK" sz="2400" dirty="0"/>
              <a:t>	15.000 kr. i tilskud til de tilgængelige boliger</a:t>
            </a:r>
          </a:p>
          <a:p>
            <a:endParaRPr lang="da-DK" sz="2400" dirty="0"/>
          </a:p>
          <a:p>
            <a:r>
              <a:rPr lang="da-DK" sz="2400" dirty="0"/>
              <a:t>Opbevaring af alt indbo i eksisterende lejlighed (familieboligerne)</a:t>
            </a:r>
          </a:p>
          <a:p>
            <a:endParaRPr lang="da-DK" sz="2400" dirty="0"/>
          </a:p>
          <a:p>
            <a:r>
              <a:rPr lang="da-DK" sz="2400" dirty="0"/>
              <a:t>	5.000 kr. som ulempe kompensation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7EBA0C07-360D-4BB3-9A5D-18D2F5C5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Hvornår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5" y="2029510"/>
            <a:ext cx="9152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Ca. 6-8 mdr. før vi går i gang med renoveringen.</a:t>
            </a:r>
          </a:p>
          <a:p>
            <a:endParaRPr lang="da-DK" sz="2400" dirty="0"/>
          </a:p>
          <a:p>
            <a:r>
              <a:rPr lang="da-DK" sz="2400" dirty="0"/>
              <a:t>I bliver kontaktet for at høre jeres ønsker og hvordan jeres </a:t>
            </a:r>
            <a:r>
              <a:rPr lang="da-DK" sz="2400" dirty="0" err="1"/>
              <a:t>hustand</a:t>
            </a:r>
            <a:r>
              <a:rPr lang="da-DK" sz="2400" dirty="0"/>
              <a:t> ser ud, om der er særlige behov m.m.</a:t>
            </a:r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55DAF1CD-DF17-4673-B5CD-578FC605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E72488-CB48-45BC-8F93-B7A33AF8BD98}"/>
              </a:ext>
            </a:extLst>
          </p:cNvPr>
          <p:cNvSpPr txBox="1">
            <a:spLocks/>
          </p:cNvSpPr>
          <p:nvPr/>
        </p:nvSpPr>
        <p:spPr>
          <a:xfrm>
            <a:off x="689237" y="671753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 Boligstøtte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91144C-26EF-4F95-9B7F-AF6EE610C09D}"/>
              </a:ext>
            </a:extLst>
          </p:cNvPr>
          <p:cNvCxnSpPr/>
          <p:nvPr/>
        </p:nvCxnSpPr>
        <p:spPr>
          <a:xfrm>
            <a:off x="1378725" y="1702179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0777E00-FCD8-45ED-A9BC-16C7FFABA94F}"/>
              </a:ext>
            </a:extLst>
          </p:cNvPr>
          <p:cNvSpPr/>
          <p:nvPr/>
        </p:nvSpPr>
        <p:spPr>
          <a:xfrm>
            <a:off x="1378725" y="2029510"/>
            <a:ext cx="9152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Der ændres ikke på boligydelse/boligstøtte i den midlertidige genhusningsperiode</a:t>
            </a:r>
          </a:p>
        </p:txBody>
      </p: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55DAF1CD-DF17-4673-B5CD-578FC605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965E1E-01EC-4FAB-9D39-E63BFBEBBEA6}"/>
              </a:ext>
            </a:extLst>
          </p:cNvPr>
          <p:cNvSpPr/>
          <p:nvPr/>
        </p:nvSpPr>
        <p:spPr>
          <a:xfrm>
            <a:off x="5107380" y="1806335"/>
            <a:ext cx="1451295" cy="4379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FDA23BE-6263-47E8-9969-36A6F44194B1}"/>
              </a:ext>
            </a:extLst>
          </p:cNvPr>
          <p:cNvSpPr/>
          <p:nvPr/>
        </p:nvSpPr>
        <p:spPr>
          <a:xfrm>
            <a:off x="5108614" y="1789021"/>
            <a:ext cx="1451295" cy="2694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002D2167-5D2A-4718-9EA0-10B9316F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270" y="3393347"/>
            <a:ext cx="3555592" cy="424055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Samlede udgifter </a:t>
            </a:r>
            <a:r>
              <a:rPr lang="da-DK" sz="2000" dirty="0" err="1">
                <a:solidFill>
                  <a:schemeClr val="tx1"/>
                </a:solidFill>
              </a:rPr>
              <a:t>incl</a:t>
            </a:r>
            <a:r>
              <a:rPr lang="da-DK" sz="2000" dirty="0">
                <a:solidFill>
                  <a:schemeClr val="tx1"/>
                </a:solidFill>
              </a:rPr>
              <a:t>. moms:</a:t>
            </a:r>
          </a:p>
          <a:p>
            <a:pPr lvl="2"/>
            <a:endParaRPr lang="da-DK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358BFF5-9A89-4CED-8524-4E8FFB5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7" y="355050"/>
            <a:ext cx="10515600" cy="924405"/>
          </a:xfrm>
        </p:spPr>
        <p:txBody>
          <a:bodyPr>
            <a:normAutofit/>
          </a:bodyPr>
          <a:lstStyle/>
          <a:p>
            <a:r>
              <a:rPr lang="da-DK" dirty="0"/>
              <a:t>Økonomi og finansiering</a:t>
            </a:r>
          </a:p>
        </p:txBody>
      </p:sp>
      <p:sp>
        <p:nvSpPr>
          <p:cNvPr id="10" name="Venstre klammeparentes 9">
            <a:extLst>
              <a:ext uri="{FF2B5EF4-FFF2-40B4-BE49-F238E27FC236}">
                <a16:creationId xmlns:a16="http://schemas.microsoft.com/office/drawing/2014/main" id="{4242607B-DAC2-46D7-BDE5-A5D2D7AA4862}"/>
              </a:ext>
            </a:extLst>
          </p:cNvPr>
          <p:cNvSpPr/>
          <p:nvPr/>
        </p:nvSpPr>
        <p:spPr>
          <a:xfrm>
            <a:off x="4152549" y="1806335"/>
            <a:ext cx="778661" cy="4379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F0E52FE3-EA96-4ACC-94C3-D762ADBD70B8}"/>
              </a:ext>
            </a:extLst>
          </p:cNvPr>
          <p:cNvSpPr txBox="1">
            <a:spLocks/>
          </p:cNvSpPr>
          <p:nvPr/>
        </p:nvSpPr>
        <p:spPr>
          <a:xfrm>
            <a:off x="1538897" y="3784262"/>
            <a:ext cx="2499920" cy="42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dirty="0">
                <a:solidFill>
                  <a:schemeClr val="tx1"/>
                </a:solidFill>
              </a:rPr>
              <a:t>   Kr. 64.541.000</a:t>
            </a:r>
          </a:p>
          <a:p>
            <a:pPr lvl="1"/>
            <a:endParaRPr lang="da-DK" sz="2200" dirty="0">
              <a:solidFill>
                <a:schemeClr val="tx1"/>
              </a:solidFill>
            </a:endParaRPr>
          </a:p>
          <a:p>
            <a:pPr lvl="2"/>
            <a:endParaRPr lang="da-DK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13" name="Højre klammeparentes 12">
            <a:extLst>
              <a:ext uri="{FF2B5EF4-FFF2-40B4-BE49-F238E27FC236}">
                <a16:creationId xmlns:a16="http://schemas.microsoft.com/office/drawing/2014/main" id="{A9B3E7A6-F236-471D-982A-E0FCA4B48EB7}"/>
              </a:ext>
            </a:extLst>
          </p:cNvPr>
          <p:cNvSpPr/>
          <p:nvPr/>
        </p:nvSpPr>
        <p:spPr>
          <a:xfrm>
            <a:off x="6874019" y="1806335"/>
            <a:ext cx="630690" cy="26944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8901A6A-BE98-4547-9FDE-43ADDE6B9C7A}"/>
              </a:ext>
            </a:extLst>
          </p:cNvPr>
          <p:cNvSpPr txBox="1"/>
          <p:nvPr/>
        </p:nvSpPr>
        <p:spPr>
          <a:xfrm>
            <a:off x="5317982" y="2147582"/>
            <a:ext cx="11667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Støttede arbejder</a:t>
            </a:r>
          </a:p>
          <a:p>
            <a:endParaRPr lang="da-DK" dirty="0"/>
          </a:p>
          <a:p>
            <a:r>
              <a:rPr lang="da-DK" sz="1400" dirty="0"/>
              <a:t>Kr. 41.996.000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255EE13-274D-487E-A8E7-319F8741A0F0}"/>
              </a:ext>
            </a:extLst>
          </p:cNvPr>
          <p:cNvSpPr txBox="1"/>
          <p:nvPr/>
        </p:nvSpPr>
        <p:spPr>
          <a:xfrm>
            <a:off x="5281630" y="4578231"/>
            <a:ext cx="11667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Ustøttede</a:t>
            </a:r>
            <a:r>
              <a:rPr lang="da-DK" dirty="0"/>
              <a:t> arbejder</a:t>
            </a:r>
          </a:p>
          <a:p>
            <a:endParaRPr lang="da-DK" dirty="0"/>
          </a:p>
          <a:p>
            <a:r>
              <a:rPr lang="da-DK" sz="1400" dirty="0"/>
              <a:t>Kr. 22.388.000</a:t>
            </a:r>
          </a:p>
        </p:txBody>
      </p:sp>
      <p:sp>
        <p:nvSpPr>
          <p:cNvPr id="18" name="Højre klammeparentes 17">
            <a:extLst>
              <a:ext uri="{FF2B5EF4-FFF2-40B4-BE49-F238E27FC236}">
                <a16:creationId xmlns:a16="http://schemas.microsoft.com/office/drawing/2014/main" id="{25AAEA54-8EB8-4D73-835D-1092D203A5DC}"/>
              </a:ext>
            </a:extLst>
          </p:cNvPr>
          <p:cNvSpPr/>
          <p:nvPr/>
        </p:nvSpPr>
        <p:spPr>
          <a:xfrm>
            <a:off x="6800033" y="4500816"/>
            <a:ext cx="630690" cy="16854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F6F5F5B-1497-4947-BF52-A90ABE6BA3A1}"/>
              </a:ext>
            </a:extLst>
          </p:cNvPr>
          <p:cNvSpPr/>
          <p:nvPr/>
        </p:nvSpPr>
        <p:spPr>
          <a:xfrm>
            <a:off x="7578695" y="1581630"/>
            <a:ext cx="3137481" cy="518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Støttede lån med en ydelse, der er markant lavere end boligforeningen kan få i kreditforeninger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Kapitaltilførelse</a:t>
            </a: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(1/5 dels ordning). Kommune, realkreditinstitut og boligselskab bidrager med hver 1/5 og LBF bidrager med 2/5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Fællespuljetilskud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Trækningsretstilskud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Fritagelse for indbetaling til egen dispositionsfond og pligtmæssige bidrag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Huslejestøtte /driftslån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Huslejestigning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Henlæggelser fra boligselskab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Reguleringskontobidrag                                      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Bidrag fra dispositionsfond                        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Huslejestigning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Total+n">
            <a:extLst>
              <a:ext uri="{FF2B5EF4-FFF2-40B4-BE49-F238E27FC236}">
                <a16:creationId xmlns:a16="http://schemas.microsoft.com/office/drawing/2014/main" id="{AE158432-4DEF-459F-84B1-78DB621F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Landsbyggefonden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Fordele </a:t>
            </a:r>
          </a:p>
          <a:p>
            <a:pPr lvl="1"/>
            <a:r>
              <a:rPr lang="da-DK" dirty="0"/>
              <a:t>Billigt</a:t>
            </a:r>
          </a:p>
          <a:p>
            <a:endParaRPr lang="da-DK" dirty="0"/>
          </a:p>
          <a:p>
            <a:r>
              <a:rPr lang="da-DK" dirty="0"/>
              <a:t>Ulemper</a:t>
            </a:r>
          </a:p>
          <a:p>
            <a:pPr lvl="1"/>
            <a:r>
              <a:rPr lang="da-DK" dirty="0"/>
              <a:t>De vil have en finger med i spillet</a:t>
            </a:r>
          </a:p>
          <a:p>
            <a:pPr lvl="2"/>
            <a:r>
              <a:rPr lang="da-DK" dirty="0"/>
              <a:t>Tilgængelighed vægtes højt</a:t>
            </a:r>
          </a:p>
        </p:txBody>
      </p:sp>
    </p:spTree>
    <p:extLst>
      <p:ext uri="{BB962C8B-B14F-4D97-AF65-F5344CB8AC3E}">
        <p14:creationId xmlns:p14="http://schemas.microsoft.com/office/powerpoint/2010/main" val="37758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ved renoveringen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199" y="1825625"/>
            <a:ext cx="10940143" cy="4351338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Boligforeningen giver et økonomisk tilskud til renoveringen af Vejlby Hus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 alt kr. 22.970.000 millioner ved model 1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er model 1 der stemmes Ja eller Nej til den 12. december 2018</a:t>
            </a:r>
          </a:p>
        </p:txBody>
      </p:sp>
    </p:spTree>
    <p:extLst>
      <p:ext uri="{BB962C8B-B14F-4D97-AF65-F5344CB8AC3E}">
        <p14:creationId xmlns:p14="http://schemas.microsoft.com/office/powerpoint/2010/main" val="23441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Nej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Dyrere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 får ikke lavet så meget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Renoveringen forsinkes i ca. 1½ år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2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7" y="0"/>
            <a:ext cx="12453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Huslejekonsekvenser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819559"/>
            <a:ext cx="10515600" cy="4570355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D76FB82-F1F7-4618-B499-92EF864BEFDB}"/>
              </a:ext>
            </a:extLst>
          </p:cNvPr>
          <p:cNvCxnSpPr/>
          <p:nvPr/>
        </p:nvCxnSpPr>
        <p:spPr>
          <a:xfrm>
            <a:off x="1356357" y="1755123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753C2702-2C3D-48CE-A984-085C6A81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6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Velkomst og præsentation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V/ afdelingsformand </a:t>
            </a:r>
          </a:p>
          <a:p>
            <a:pPr marL="0" indent="0">
              <a:buNone/>
            </a:pPr>
            <a:r>
              <a:rPr lang="da-DK" sz="4800" dirty="0"/>
              <a:t>Lise Behrendt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Total+n">
            <a:extLst>
              <a:ext uri="{FF2B5EF4-FFF2-40B4-BE49-F238E27FC236}">
                <a16:creationId xmlns:a16="http://schemas.microsoft.com/office/drawing/2014/main" id="{075CB1FA-A5AF-4F33-B88B-ECBA82A2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5003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2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15599" cy="59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Huslejekonsekvenser år 1 - 2021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D76FB82-F1F7-4618-B499-92EF864BEFDB}"/>
              </a:ext>
            </a:extLst>
          </p:cNvPr>
          <p:cNvCxnSpPr/>
          <p:nvPr/>
        </p:nvCxnSpPr>
        <p:spPr>
          <a:xfrm>
            <a:off x="1356357" y="1755123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753C2702-2C3D-48CE-A984-085C6A81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9749" y="1561171"/>
            <a:ext cx="9712501" cy="47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Gradvis indfasning af huslejestigning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År 1		10 %			2021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År 3		15 %			2024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År 5		20 %			2026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År 10		40 %			2031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År 15		50 %			2036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100" dirty="0"/>
              <a:t>* Dertil kommer de huslejestigninger der vedtages på afdelingsmøderne og den </a:t>
            </a:r>
            <a:r>
              <a:rPr lang="da-DK" sz="2100"/>
              <a:t>generelle prisudvikling</a:t>
            </a:r>
            <a:endParaRPr lang="da-DK" sz="21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1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>
            <a:normAutofit/>
          </a:bodyPr>
          <a:lstStyle/>
          <a:p>
            <a:r>
              <a:rPr lang="da-DK" dirty="0"/>
              <a:t>Boligstøtte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4000" dirty="0"/>
              <a:t>Boligsikring størrelse er afhængig af lejlighedens størrelse, huslejens størrelse, indkomst og formue samt antal beboere især børn.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4000" dirty="0"/>
              <a:t>Hvis du modtager boligstøtte, er det en god ide at gå ind på borger.dk og beregne konsekvensen af din huslejestigning i forhold til boligstøtte husleje.</a:t>
            </a:r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89BCED7B-F310-4D6B-ADFB-9B6ECA0D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>
            <a:normAutofit/>
          </a:bodyPr>
          <a:lstStyle/>
          <a:p>
            <a:r>
              <a:rPr lang="da-DK" dirty="0"/>
              <a:t>Eventuelt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/>
          </a:bodyPr>
          <a:lstStyle/>
          <a:p>
            <a:pPr lvl="1"/>
            <a:endParaRPr lang="da-DK" dirty="0"/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89BCED7B-F310-4D6B-ADFB-9B6ECA0D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>
            <a:normAutofit/>
          </a:bodyPr>
          <a:lstStyle/>
          <a:p>
            <a:r>
              <a:rPr lang="da-DK" sz="5400" dirty="0"/>
              <a:t>Cafemøde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849091"/>
          </a:xfrm>
        </p:spPr>
        <p:txBody>
          <a:bodyPr>
            <a:normAutofit/>
          </a:bodyPr>
          <a:lstStyle/>
          <a:p>
            <a:pPr lvl="1"/>
            <a:r>
              <a:rPr lang="da-DK" sz="2800" dirty="0">
                <a:solidFill>
                  <a:schemeClr val="tx1"/>
                </a:solidFill>
              </a:rPr>
              <a:t>Tirsdag den 4. december 2018 kl. 17-20</a:t>
            </a:r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DF33B324-22D6-40A7-B06C-F9E18766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098735-63BA-44D3-A645-4CD9196EE812}"/>
              </a:ext>
            </a:extLst>
          </p:cNvPr>
          <p:cNvSpPr txBox="1">
            <a:spLocks/>
          </p:cNvSpPr>
          <p:nvPr/>
        </p:nvSpPr>
        <p:spPr>
          <a:xfrm>
            <a:off x="689237" y="3172281"/>
            <a:ext cx="10515600" cy="176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dirty="0"/>
              <a:t>Ekstraordinær afdelingsmøde med afstemning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F6ADBA0B-87DB-4782-8148-ED5E52EC92BC}"/>
              </a:ext>
            </a:extLst>
          </p:cNvPr>
          <p:cNvSpPr txBox="1">
            <a:spLocks/>
          </p:cNvSpPr>
          <p:nvPr/>
        </p:nvSpPr>
        <p:spPr>
          <a:xfrm>
            <a:off x="689237" y="5044612"/>
            <a:ext cx="10515600" cy="8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800" dirty="0">
                <a:solidFill>
                  <a:schemeClr val="tx1"/>
                </a:solidFill>
              </a:rPr>
              <a:t>Onsdag den 12. december 2018 kl. 19</a:t>
            </a:r>
          </a:p>
        </p:txBody>
      </p:sp>
    </p:spTree>
    <p:extLst>
      <p:ext uri="{BB962C8B-B14F-4D97-AF65-F5344CB8AC3E}">
        <p14:creationId xmlns:p14="http://schemas.microsoft.com/office/powerpoint/2010/main" val="41058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1116370"/>
            <a:ext cx="10515600" cy="924405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Gennemgang af planlagte </a:t>
            </a:r>
            <a:r>
              <a:rPr lang="da-DK" dirty="0" err="1"/>
              <a:t>renoveirngsarbejder</a:t>
            </a:r>
            <a:endParaRPr lang="da-DK" dirty="0"/>
          </a:p>
        </p:txBody>
      </p: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0E408BA1-7F1C-49D0-A7E9-386E30DA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B7AAD53-28FA-4082-B368-DE6852BB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18672"/>
              </p:ext>
            </p:extLst>
          </p:nvPr>
        </p:nvGraphicFramePr>
        <p:xfrm>
          <a:off x="689237" y="2040775"/>
          <a:ext cx="10515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252191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7668445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2369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Generelle arbejder </a:t>
                      </a:r>
                    </a:p>
                    <a:p>
                      <a:r>
                        <a:rPr lang="da-DK" dirty="0"/>
                        <a:t>- alle boliger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Tilgængelige boliger</a:t>
                      </a:r>
                    </a:p>
                    <a:p>
                      <a:r>
                        <a:rPr lang="da-DK" dirty="0"/>
                        <a:t>- 18 stk.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Ungdomsboliger</a:t>
                      </a:r>
                    </a:p>
                    <a:p>
                      <a:r>
                        <a:rPr lang="da-DK" dirty="0"/>
                        <a:t>- 13 stk.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Nyt tag og undertag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Nye tilgængelige toiletrum (større end i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Nye the-køkkener i ungdomsboliger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8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Udskiftning af skadet murværk + </a:t>
                      </a:r>
                      <a:r>
                        <a:rPr lang="da-DK" sz="1400" dirty="0" err="1"/>
                        <a:t>omfugning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Nye tilgængelige køkkener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0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Nye vinduer og døre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Ny tilgængelig indretning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1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Udskiftning af udvendigt rådne træbjælker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Nye gulve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663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Afvaskning og maling af udvendigt træværk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Ny malet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8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Etablering af balanceret ventilationsanlæg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4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Tætning af gennemføringer i teknikskab – eliminering af lugtgener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8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Vvs: Renovering/opdatering af eksisterende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El: Renovering/opdatering af eksisterende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2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Totalrenovering af toiletrum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0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9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/>
          <a:lstStyle/>
          <a:p>
            <a:pPr algn="ctr"/>
            <a:r>
              <a:rPr lang="da-DK" dirty="0"/>
              <a:t>Gennemgang af skitseprojekt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208062" cy="4729141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Etablering af 18 tilgængelige boliger i stueplan</a:t>
            </a:r>
          </a:p>
          <a:p>
            <a:pPr lvl="1"/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Hvad er en tilgængelig bolig?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Principielt en nye lejlighed med: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 opdateret indretning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Nye køkkener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Nye baderum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Nye gulve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Nye vinduer, døre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Nye installationer og ventilationsanlæg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 malet</a:t>
            </a:r>
          </a:p>
          <a:p>
            <a:endParaRPr lang="da-DK" dirty="0"/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100" dirty="0"/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EC0F22A4-BE95-4D9E-86AA-6B3BB5631673}"/>
              </a:ext>
            </a:extLst>
          </p:cNvPr>
          <p:cNvCxnSpPr/>
          <p:nvPr/>
        </p:nvCxnSpPr>
        <p:spPr>
          <a:xfrm>
            <a:off x="1451295" y="1526796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8A5E48C0-CE30-4FEB-9B4A-2C2BB832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30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6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BE5EB-AA28-480B-A52F-E3FAF027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000" dirty="0"/>
              <a:t>Gennemgang af skitseprojekt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6685955-3CFD-42CF-845A-6938CCAFE503}"/>
              </a:ext>
            </a:extLst>
          </p:cNvPr>
          <p:cNvSpPr/>
          <p:nvPr/>
        </p:nvSpPr>
        <p:spPr>
          <a:xfrm>
            <a:off x="2095850" y="1573242"/>
            <a:ext cx="8000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/>
              <a:t>Etablering af 18 tilgængelige boliger i stueplan</a:t>
            </a:r>
          </a:p>
          <a:p>
            <a:pPr lvl="1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E06420F-162A-4C21-B0B9-208C3DCDE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25"/>
          <a:stretch/>
        </p:blipFill>
        <p:spPr>
          <a:xfrm>
            <a:off x="1551963" y="2311906"/>
            <a:ext cx="8638454" cy="3993160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7B23AE0-727F-4163-A331-51110DC1599F}"/>
              </a:ext>
            </a:extLst>
          </p:cNvPr>
          <p:cNvCxnSpPr/>
          <p:nvPr/>
        </p:nvCxnSpPr>
        <p:spPr>
          <a:xfrm>
            <a:off x="1392573" y="1631965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otal+n">
            <a:extLst>
              <a:ext uri="{FF2B5EF4-FFF2-40B4-BE49-F238E27FC236}">
                <a16:creationId xmlns:a16="http://schemas.microsoft.com/office/drawing/2014/main" id="{E0C9C1E1-65C7-4F81-BA73-E733466A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5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671753"/>
            <a:ext cx="10515600" cy="924405"/>
          </a:xfrm>
        </p:spPr>
        <p:txBody>
          <a:bodyPr/>
          <a:lstStyle/>
          <a:p>
            <a:pPr algn="ctr"/>
            <a:r>
              <a:rPr lang="da-DK" dirty="0"/>
              <a:t>Gennemgang af skitseprojekt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Etablering af 18 tilgængelige boliger i stueplan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Hvorfor?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Bedre boliger for nuværende beboere.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Fremtidssikring af boligerne og sikring af fortsat udlejning.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LBF har fokus på etablering af tilgængelige boliger og yder stor økonomisk støtte hertil.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Dvs. mulighed for at få udført moderniseringsarbejder med LBF-støtte!</a:t>
            </a:r>
          </a:p>
          <a:p>
            <a:pPr lvl="1"/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100" dirty="0"/>
          </a:p>
          <a:p>
            <a:endParaRPr lang="da-DK" sz="3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639443EB-2F37-412E-91E1-F8554DC8146D}"/>
              </a:ext>
            </a:extLst>
          </p:cNvPr>
          <p:cNvCxnSpPr/>
          <p:nvPr/>
        </p:nvCxnSpPr>
        <p:spPr>
          <a:xfrm>
            <a:off x="1451295" y="1526796"/>
            <a:ext cx="9152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Total+n">
            <a:extLst>
              <a:ext uri="{FF2B5EF4-FFF2-40B4-BE49-F238E27FC236}">
                <a16:creationId xmlns:a16="http://schemas.microsoft.com/office/drawing/2014/main" id="{34D408A4-4A60-471B-A9E7-E3287D52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5" y="0"/>
            <a:ext cx="13622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7CD3D8B-5B1C-4C4C-A90D-DC31AF924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" t="7005" r="11141" b="3071"/>
          <a:stretch/>
        </p:blipFill>
        <p:spPr>
          <a:xfrm rot="5400000">
            <a:off x="5594" y="1325567"/>
            <a:ext cx="5887940" cy="4206866"/>
          </a:xfrm>
          <a:prstGeom prst="rect">
            <a:avLst/>
          </a:prstGeom>
        </p:spPr>
      </p:pic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2358F03-1CFF-4B46-9EBF-F9FACED1D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3324" y="1298078"/>
            <a:ext cx="5450503" cy="333119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Eksisterende forhold, stueplan: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22 boliger i stueplan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Fremtidige forhold, stueplan: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18 tilgængelige boliger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</a:rPr>
              <a:t>4 boliger istandsat som øvrige </a:t>
            </a:r>
            <a:r>
              <a:rPr lang="da-DK" sz="2000" i="1" dirty="0">
                <a:solidFill>
                  <a:schemeClr val="tx1"/>
                </a:solidFill>
              </a:rPr>
              <a:t>ikke</a:t>
            </a:r>
            <a:r>
              <a:rPr lang="da-DK" sz="2000" dirty="0">
                <a:solidFill>
                  <a:schemeClr val="tx1"/>
                </a:solidFill>
              </a:rPr>
              <a:t>-tilgængelige boliger</a:t>
            </a:r>
          </a:p>
          <a:p>
            <a:endParaRPr lang="da-DK" dirty="0"/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2FB69BA-8D31-43B5-A6B7-043865AB411A}"/>
              </a:ext>
            </a:extLst>
          </p:cNvPr>
          <p:cNvCxnSpPr>
            <a:cxnSpLocks/>
          </p:cNvCxnSpPr>
          <p:nvPr/>
        </p:nvCxnSpPr>
        <p:spPr>
          <a:xfrm flipV="1">
            <a:off x="2002667" y="4708301"/>
            <a:ext cx="178509" cy="2914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85AE6D24-6EF4-448D-A7B0-04E8E795CDAA}"/>
              </a:ext>
            </a:extLst>
          </p:cNvPr>
          <p:cNvCxnSpPr>
            <a:cxnSpLocks/>
          </p:cNvCxnSpPr>
          <p:nvPr/>
        </p:nvCxnSpPr>
        <p:spPr>
          <a:xfrm>
            <a:off x="3514550" y="4553877"/>
            <a:ext cx="18792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E80B743-1201-4ECB-8451-C4C672123A05}"/>
              </a:ext>
            </a:extLst>
          </p:cNvPr>
          <p:cNvCxnSpPr>
            <a:cxnSpLocks/>
          </p:cNvCxnSpPr>
          <p:nvPr/>
        </p:nvCxnSpPr>
        <p:spPr>
          <a:xfrm>
            <a:off x="3702479" y="4511651"/>
            <a:ext cx="0" cy="422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9248911-9A0F-46B4-B23E-8EACBD9549DF}"/>
              </a:ext>
            </a:extLst>
          </p:cNvPr>
          <p:cNvCxnSpPr>
            <a:cxnSpLocks/>
          </p:cNvCxnSpPr>
          <p:nvPr/>
        </p:nvCxnSpPr>
        <p:spPr>
          <a:xfrm>
            <a:off x="3702479" y="4500751"/>
            <a:ext cx="18792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717C33C2-9E3F-4CA3-9B87-9BBF1A93A857}"/>
              </a:ext>
            </a:extLst>
          </p:cNvPr>
          <p:cNvCxnSpPr>
            <a:cxnSpLocks/>
          </p:cNvCxnSpPr>
          <p:nvPr/>
        </p:nvCxnSpPr>
        <p:spPr>
          <a:xfrm>
            <a:off x="1981807" y="4670072"/>
            <a:ext cx="9931" cy="764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A28751B4-A0FE-4216-962D-C4C80CD8D451}"/>
              </a:ext>
            </a:extLst>
          </p:cNvPr>
          <p:cNvCxnSpPr>
            <a:cxnSpLocks/>
          </p:cNvCxnSpPr>
          <p:nvPr/>
        </p:nvCxnSpPr>
        <p:spPr>
          <a:xfrm flipV="1">
            <a:off x="1803298" y="4655500"/>
            <a:ext cx="178509" cy="2914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62C171D-2AD5-4671-BDBF-8BFFB9818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28" y="0"/>
            <a:ext cx="9726343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3AE9799-0A14-46B7-90F9-A2043A93258F}"/>
              </a:ext>
            </a:extLst>
          </p:cNvPr>
          <p:cNvSpPr/>
          <p:nvPr/>
        </p:nvSpPr>
        <p:spPr>
          <a:xfrm>
            <a:off x="8963025" y="6010275"/>
            <a:ext cx="20955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86D2B3-83C2-4EA4-A9D7-45A6B53D4A16}"/>
              </a:ext>
            </a:extLst>
          </p:cNvPr>
          <p:cNvSpPr/>
          <p:nvPr/>
        </p:nvSpPr>
        <p:spPr>
          <a:xfrm>
            <a:off x="1232828" y="6096000"/>
            <a:ext cx="20955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7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1138</Words>
  <Application>Microsoft Office PowerPoint</Application>
  <PresentationFormat>Widescreen</PresentationFormat>
  <Paragraphs>257</Paragraphs>
  <Slides>35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Office-tema</vt:lpstr>
      <vt:lpstr>Vejlby Hus</vt:lpstr>
      <vt:lpstr>Dagsorden</vt:lpstr>
      <vt:lpstr>Velkomst og præsentation</vt:lpstr>
      <vt:lpstr>   Gennemgang af planlagte renoveirngsarbejder</vt:lpstr>
      <vt:lpstr>Gennemgang af skitseprojekt</vt:lpstr>
      <vt:lpstr>Gennemgang af skitseprojekt</vt:lpstr>
      <vt:lpstr>Gennemgang af skitseprojekt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Gennemgang af overordnet tidsplan</vt:lpstr>
      <vt:lpstr>Gennemgang af overordnet tidsplan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Økonomi og finansiering</vt:lpstr>
      <vt:lpstr>Landsbyggefonden</vt:lpstr>
      <vt:lpstr>Økonomi ved renoveringen</vt:lpstr>
      <vt:lpstr>Hvis Nej</vt:lpstr>
      <vt:lpstr>PowerPoint-præsentation</vt:lpstr>
      <vt:lpstr>Huslejekonsekvenser</vt:lpstr>
      <vt:lpstr>PowerPoint-præsentation</vt:lpstr>
      <vt:lpstr>Huslejekonsekvenser år 1 - 2021</vt:lpstr>
      <vt:lpstr>Gradvis indfasning af huslejestigning</vt:lpstr>
      <vt:lpstr>Boligstøtte</vt:lpstr>
      <vt:lpstr>Eventuelt</vt:lpstr>
      <vt:lpstr>Cafemøde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Vejlby Hus</dc:title>
  <dc:creator>Birgitte Hansen</dc:creator>
  <cp:lastModifiedBy>Bjarne Wissing</cp:lastModifiedBy>
  <cp:revision>79</cp:revision>
  <cp:lastPrinted>2018-10-11T06:46:53Z</cp:lastPrinted>
  <dcterms:created xsi:type="dcterms:W3CDTF">2018-10-02T10:39:07Z</dcterms:created>
  <dcterms:modified xsi:type="dcterms:W3CDTF">2022-02-15T08:57:32Z</dcterms:modified>
</cp:coreProperties>
</file>